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397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25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16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289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67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29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3384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682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51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2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04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757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25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78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010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397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5A5E-79F4-4155-8076-0142A958B63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443784-098C-4A1D-96AB-9DE6FC6E94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973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7BA2-3485-7336-95EC-71A648FE6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104" y="1"/>
            <a:ext cx="8163696" cy="1318054"/>
          </a:xfrm>
        </p:spPr>
        <p:txBody>
          <a:bodyPr>
            <a:norm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উনিশ শতকের বাংলার নবজাগরণ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বাংলার ইতিহাসে একটি স্বর্ণযুগ</a:t>
            </a:r>
            <a:endParaRPr lang="e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EF51D-2FED-38A4-DC25-F930389A5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88013" y="1577078"/>
            <a:ext cx="10058399" cy="5194423"/>
          </a:xfrm>
        </p:spPr>
        <p:txBody>
          <a:bodyPr>
            <a:norm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উনিশ শতকীয় বাংলার নবজাগরণের পুরোধা ব্যক্তিত্ব</a:t>
            </a:r>
            <a:endParaRPr lang="en-US" sz="32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SEMESTER IV -2021-22</a:t>
            </a:r>
          </a:p>
          <a:p>
            <a:r>
              <a:rPr lang="en-US" sz="3200" dirty="0">
                <a:solidFill>
                  <a:srgbClr val="C00000"/>
                </a:solidFill>
              </a:rPr>
              <a:t>UG/HIST/403 C-10: History of India (1757 to 1885</a:t>
            </a: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endParaRPr lang="en-IN" sz="18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SREERUPA BHATTACHARJEE</a:t>
            </a:r>
            <a:endParaRPr lang="en-IN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DEPARTMENT OF HISTORY </a:t>
            </a:r>
            <a:endParaRPr lang="en-IN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ASSISTANT PROFESSOR</a:t>
            </a:r>
            <a:endParaRPr lang="en-IN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KHATRA ADIBASI MAHAVIDYALAYA</a:t>
            </a:r>
            <a:endParaRPr lang="en-IN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  <a:endParaRPr lang="en-IN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5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7BA2-3485-7336-95EC-71A648FE6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104" y="1"/>
            <a:ext cx="8163696" cy="1318054"/>
          </a:xfrm>
        </p:spPr>
        <p:txBody>
          <a:bodyPr>
            <a:norm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উনিশ শতকের বাংলার নবজাগরণ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বাংলার ইতিহাসে একটি স্বর্ণযুগ</a:t>
            </a:r>
            <a:endParaRPr lang="e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EF51D-2FED-38A4-DC25-F930389A5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88013" y="1577078"/>
            <a:ext cx="10058399" cy="5194423"/>
          </a:xfrm>
        </p:spPr>
        <p:txBody>
          <a:bodyPr>
            <a:norm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উনিশ শতকীয় বাংলার নবজাগরণের পুরোধা ব্যক্তিত্ব</a:t>
            </a:r>
            <a:endParaRPr lang="e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3A9CE-927E-4622-0F33-45B1F68396DE}"/>
              </a:ext>
            </a:extLst>
          </p:cNvPr>
          <p:cNvSpPr/>
          <p:nvPr/>
        </p:nvSpPr>
        <p:spPr>
          <a:xfrm>
            <a:off x="707524" y="2172069"/>
            <a:ext cx="2227714" cy="25138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5023F-DB3D-BCDD-1BC7-F981137655CF}"/>
              </a:ext>
            </a:extLst>
          </p:cNvPr>
          <p:cNvSpPr/>
          <p:nvPr/>
        </p:nvSpPr>
        <p:spPr>
          <a:xfrm>
            <a:off x="3390978" y="2757425"/>
            <a:ext cx="2162122" cy="25138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FB447-322E-D7BB-E8F5-E1C3AE0A513E}"/>
              </a:ext>
            </a:extLst>
          </p:cNvPr>
          <p:cNvSpPr/>
          <p:nvPr/>
        </p:nvSpPr>
        <p:spPr>
          <a:xfrm>
            <a:off x="9070791" y="3882082"/>
            <a:ext cx="2553729" cy="251386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885C5-45EB-3F0D-42B3-926B413FFAE0}"/>
              </a:ext>
            </a:extLst>
          </p:cNvPr>
          <p:cNvSpPr/>
          <p:nvPr/>
        </p:nvSpPr>
        <p:spPr>
          <a:xfrm>
            <a:off x="6008840" y="3264245"/>
            <a:ext cx="2298357" cy="251386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25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9FB9-238E-1A71-03EF-DB327922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016" y="78260"/>
            <a:ext cx="10348783" cy="605482"/>
          </a:xfrm>
        </p:spPr>
        <p:txBody>
          <a:bodyPr>
            <a:norm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ভূমিকা</a:t>
            </a:r>
            <a:endParaRPr lang="e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258A6-2745-E7D7-490D-BF40CF856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" y="568411"/>
            <a:ext cx="12027243" cy="6289589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ct val="120000"/>
              </a:lnSpc>
            </a:pPr>
            <a:r>
              <a:rPr lang="b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উনিশ শতকের বাংলার নবজাগরণ বলতে</a:t>
            </a:r>
            <a:r>
              <a:rPr lang="e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১৮০০ খ্রিস্টাব্দ থেকে ১৯০০ খ্রিস্টাব্দের মধ্যবর্তী সময়ে বাংলায় সংঘটিত একটি ব্যাপক সামাজিক</a:t>
            </a:r>
            <a:r>
              <a:rPr lang="e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সাংস্কৃতিক ও রাজনৈতিক আন্দোলনকে বোঝায়। এই সময়ে বাংলার মানুষের মধ্যে জাতীয়তাবোধের উন্মেষ ঘটে এবং তারা তাদের ঐতিহ্য</a:t>
            </a:r>
            <a:r>
              <a:rPr lang="e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সংস্কৃতি এবং ভাষার প্রতি নতুন করে আগ্রহী হয়ে ওঠেন। এই আন্দোলনের ফলে বাংলার সমাজে নারীশিক্ষা</a:t>
            </a:r>
            <a:r>
              <a:rPr lang="e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বিধবা বিবাহ</a:t>
            </a:r>
            <a:r>
              <a:rPr lang="e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জাতিভেদ প্রথা বিলোপের মতো বেশ কিছু গুরুত্বপূর্ণ সংস্কার সাধিত হয়।</a:t>
            </a:r>
            <a:endParaRPr lang="en-IN" sz="4800" dirty="0">
              <a:effectLst/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L="0" marR="0"/>
            <a:r>
              <a:rPr lang="b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উনিশ শতকের বাংলার নবজাগরণের অন্যতম বৈশিষ্ট্য ছিল পাশ্চাত্য শিক্ষা ও সংস্কৃতির প্রভাব। </a:t>
            </a:r>
            <a:endParaRPr lang="en-IN" sz="4800" dirty="0">
              <a:effectLst/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L="0" marR="0"/>
            <a:r>
              <a:rPr lang="bn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উনিশ শতকের বাংলার নবজাগরণ বাংলার ইতিহাসে একটি গুরুত্বপূর্ণ অধ্যায়। এই আন্দোলন বাংলাকে একটি আধুনিক ও প্রগতিশীল সমাজে পরিণত করতে গুরুত্বপূর্ণ ভূমিকা পালন করে</a:t>
            </a:r>
            <a:r>
              <a:rPr lang="hi-IN" sz="480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dirty="0">
              <a:effectLst/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বাংলার নবজাগরণের সময়কাল, সাধারণত ১৯ শতকের প্রথম ভাগ থেকে শুরু করে ২০ শতকের প্রথম ভাগ পর্যন্ত বিস্তৃত ছিল। এই সময়কালে বাংলায় এক ব্যাপক সামাজিক, সাংস্কৃতিক ও রাজনৈতিক পরিবর্তন সংঘটিত হয়, যা বাংলার ইতিহাসে এক নতুন অধ্যায়ের সূচনা করে।বাংলার নবজাগরণের এই সময়কাল বাংলার মানুষের মনে আধুনিক ও প্রগতিশীল চিন্তাধারার সঞ্চার করে। এই সময়কালে সংঘটিত নানা আন্দোলন ও সংস্কার পরবর্তীকালে ভারতের স্বাধীনতা আন্দোলনকে ব্যাপকভাবে প্রভাবিত করে।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বাংলার নবজাগরণের পূর্ববর্তী বাংলার অবস্থা ছিল বহুমুখী সংকটে জর্জরিত। সামাজিক</a:t>
            </a:r>
            <a:r>
              <a:rPr lang="e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সাংস্কৃতিক</a:t>
            </a:r>
            <a:r>
              <a:rPr lang="e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অর্থনৈতিক ও রাজনৈতিক ক্ষেত্রে এক অচলায়তন বিরাজ করছিল।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সামাজিক অবস্থা: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কুসংস্কারের প্রাধান্য: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সতীদাহ</a:t>
            </a:r>
            <a:r>
              <a:rPr lang="e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বাল্যবিবাহ</a:t>
            </a:r>
            <a:r>
              <a:rPr lang="e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বহুবিবাহ</a:t>
            </a:r>
            <a:r>
              <a:rPr lang="e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জাতিভেদ প্রথা প্রভৃতি কুসংস্কার সমাজে ব্যাপকভাবে প্রচলিত ছিল। নারীদের অবস্থা ছিল অত্যন্ত করুণ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শিক্ষার অভাব: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শিক্ষার হার ছিল অত্যন্ত কম। সাধারণ মানুষের মধ্যে শিক্ষার আলো প্রায় পৌঁছায়নি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স্বাস্থ্য ব্যবস্থার অপ্রতুলতা: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স্বাস্থ্য ব্যবস্থা ছিল অত্যন্ত দুর্বল। মহামারী</a:t>
            </a:r>
            <a:r>
              <a:rPr lang="e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অপুষ্টি প্রভৃতি কারণে প্রচুর মানুষের মৃত্যু হত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সাংস্কৃতিক অবস্থা: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মধ্যযুগীয় ধ্যান-ধারণার প্রাধান্য: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সমাজে মধ্যযুগীয় ধ্যান-ধারণার প্রাধান্য ছিল। নতুন চিন্তা-চেতনা ও মুক্তবুদ্ধির বিকাশ বাধাগ্রস্ত হয়েছিল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সাহিত্যের অবক্ষয়: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বাংলা সাহিত্যে এক অনুর্বরতা বিরাজ করছিল। মৌলিক সৃষ্টির অভাব ছিল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অর্থনৈতিক অবস্থা: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কৃষি নির্ভরতা: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বাংলার অর্থনীতি ছিল প্রধানত কৃষি নির্ভর। কিন্তু কৃষি ব্যবস্থা ছিল অনুন্নত ও অবৈজ্ঞানিক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শিল্পের অবনতি: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দেশীয় শিল্পের অবনতি ঘটেছিল। ব্রিটিশ শাসকদের নীতির ফলে দেশীয় শিল্প ধ্বংসের মুখে পড়েছিল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দারিদ্র্য ও বেকারত্ব: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দারিদ্র্য ও বেকারত্ব ছিল ব্যাপক। সাধারণ মানুষের জীবনযাত্রার মান ছিল অত্যন্ত নিম্ন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রাজনৈতিক অবস্থা: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ব্রিটিশ শাসনের শোষণ: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বাংলায় ব্রিটিশ শাসনের শোষণ চলছিল। ভারতীয়দের কোনো রাজনৈতিক অধিকার ছিল না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48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জাতীয়তাবাদের অভাব:</a:t>
            </a: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ভারতীয়দের মধ্যে জাতীয়তাবোধের অভাব ছিল। তারা নিজেদেরকে এক জাতি হিসেবে ভাবতে পারতেন না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এই সংকটময় পরিস্থিতিতে বাংলার নবজাগরণের সূত্রপাত হয়। নবজাগরণের পুরোধারা ব্যক্তিত্বরা সমাজের সর্বস্তরে আলোক বর্তিকা হাতে নিয়ে এগিয়ে আসেন এবং বাংলাকে অন্ধকার যুগ থেকে আলোর পথে নিয়ে যাওয়ার চেষ্টা করেন</a:t>
            </a:r>
            <a:r>
              <a:rPr lang="hi-IN" sz="48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4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endParaRPr lang="en-IN" sz="1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2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401-6D16-10F9-7586-9061015F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10" y="90616"/>
            <a:ext cx="10175789" cy="590421"/>
          </a:xfrm>
        </p:spPr>
        <p:txBody>
          <a:bodyPr>
            <a:normAutofit/>
          </a:bodyPr>
          <a:lstStyle/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নবজাগরণের বৈশিষ্ট্যসমূহ</a:t>
            </a:r>
            <a:endParaRPr lang="e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F3512F-575B-1D24-3A92-6976B2F5CC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8913" y="1522135"/>
            <a:ext cx="11838329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সামাজিক সংস্কার আন্দোলন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সতীদাহ প্রথা বিলোপ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বিধবা বিবাহের প্রচলন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বাল্যবিবাহের বিরুদ্ধে প্রতিবাদ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জাতিভেদ প্রথার সমালোচনা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শিক্ষা ও সাহিত্য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নতুন শিক্ষা প্রতিষ্ঠানের প্রতিষ্ঠা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হিন্দু কলেজ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বেথুন স্কুল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বাংলা ভাষা ও সাহিত্যের বিকাশ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নতুন সাহিত্য ধারার উদ্ভব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উপন্যাস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নাটক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ধর্মীয় সংস্কার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ব্রাহ্ম সমাজের প্রতিষ্ঠা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হিন্দু ধর্মের পুনর্ব্যাখ্যা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নারী ও নিম্নবর্ণের অধিকারের দাবী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রাজনৈতিক চেতনা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ব্রিটিশ শাসনের সমালোচনা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জাতীয়তাবাদের উত্থান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ভারতীয় জাতীয় কংগ্রেসের গঠন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5058F-E249-3B6D-B955-1CF6D504AC2F}"/>
              </a:ext>
            </a:extLst>
          </p:cNvPr>
          <p:cNvSpPr/>
          <p:nvPr/>
        </p:nvSpPr>
        <p:spPr>
          <a:xfrm>
            <a:off x="5914768" y="906163"/>
            <a:ext cx="4382529" cy="28173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HINDU SCHOOL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EE151-EBAD-7F74-CDF7-802FC428FD2E}"/>
              </a:ext>
            </a:extLst>
          </p:cNvPr>
          <p:cNvSpPr/>
          <p:nvPr/>
        </p:nvSpPr>
        <p:spPr>
          <a:xfrm>
            <a:off x="5025081" y="3948629"/>
            <a:ext cx="5387546" cy="28187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BETHUN COLLEGIATE SCHOOL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396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60F5-EE31-2665-6397-06CC5BA2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059" y="98856"/>
            <a:ext cx="10208740" cy="345988"/>
          </a:xfrm>
        </p:spPr>
        <p:txBody>
          <a:bodyPr>
            <a:normAutofit fontScale="90000"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নবজাগরণের প্রভাব</a:t>
            </a:r>
            <a:endParaRPr lang="e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A156-D899-36CC-F303-6B7CEAF5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4141" y="502508"/>
            <a:ext cx="12266141" cy="6499654"/>
          </a:xfrm>
        </p:spPr>
        <p:txBody>
          <a:bodyPr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n-IN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বাংলার সমাজে:</a:t>
            </a:r>
            <a:endParaRPr lang="bn-IN" sz="3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IN" sz="3400" dirty="0">
                <a:latin typeface="Kalpurush" panose="02000600000000000000" pitchFamily="2" charset="0"/>
                <a:cs typeface="Kalpurush" panose="02000600000000000000" pitchFamily="2" charset="0"/>
              </a:rPr>
              <a:t>নারীর অবস্থার উন্নতি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IN" sz="3400" dirty="0">
                <a:latin typeface="Kalpurush" panose="02000600000000000000" pitchFamily="2" charset="0"/>
                <a:cs typeface="Kalpurush" panose="02000600000000000000" pitchFamily="2" charset="0"/>
              </a:rPr>
              <a:t>শিক্ষার প্রসার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IN" sz="3400" dirty="0">
                <a:latin typeface="Kalpurush" panose="02000600000000000000" pitchFamily="2" charset="0"/>
                <a:cs typeface="Kalpurush" panose="02000600000000000000" pitchFamily="2" charset="0"/>
              </a:rPr>
              <a:t>জাতীয়তাবাদী চেতনার বিকাশ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IN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ভারতীয় জাতীয় আন্দোলনে:</a:t>
            </a:r>
            <a:endParaRPr lang="bn-IN" sz="3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IN" sz="3400" dirty="0">
                <a:latin typeface="Kalpurush" panose="02000600000000000000" pitchFamily="2" charset="0"/>
                <a:cs typeface="Kalpurush" panose="02000600000000000000" pitchFamily="2" charset="0"/>
              </a:rPr>
              <a:t>স্বাধীনতা সংগ্রামে অনুপ্রেরণা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IN" sz="3400" dirty="0">
                <a:latin typeface="Kalpurush" panose="02000600000000000000" pitchFamily="2" charset="0"/>
                <a:cs typeface="Kalpurush" panose="02000600000000000000" pitchFamily="2" charset="0"/>
              </a:rPr>
              <a:t>জাতীয় নেতৃত্বের উত্থান</a:t>
            </a:r>
          </a:p>
          <a:p>
            <a:pPr marL="0" indent="0">
              <a:buNone/>
            </a:pPr>
            <a:endParaRPr lang="bn-IN" sz="3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3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বাংলা</a:t>
            </a:r>
            <a:r>
              <a:rPr lang="bn-IN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IN" sz="3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alpurush" panose="02000600000000000000" pitchFamily="2" charset="0"/>
              </a:rPr>
              <a:t> সংস্কৃতিতে নবজাগরণের প্রভাব: আধুনিক বাংলা সংস্কৃতির ভিত্তি স্থাপন</a:t>
            </a:r>
            <a:endParaRPr lang="en-IN" sz="3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উনিশ শতকের নবজাগরণ বাংলা সংস্কৃতির চেহারাই পাল্টে দিয়েছিল। এই সময়কালে সাহিত্য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শিল্প ও সংগীতের বিকাশ ঘটেছিল এক অভূতপূর্ব গতিতে। নবজাগরণের মূলমন্ত্র ছিল যুক্তিবাদ ও মানবতাবাদ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 বাংলার সৃজনশীল প্রতিভাদের মধ্যে এক নতুন চিন্তাধারার জন্ম দিয়েছিল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সাহিত্য: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ভাষা ও ধারার বিকাশ: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বাংলা ভাষা এই সময়ে এক নতুন রূপ পেয়েছিল। সংস্কৃত নির্ভর শব্দচয়ের পরিবর্তে চলিত ভাষার প্রচলন শুরু হয়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 সাহিত্যকে সাধারণ মানুষের কাছে পৌঁছে দিতে সাহায্য করেছিল। উপন্যাস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ছোটগল্প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প্রবন্ধ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নাটক ইত্যাদি নতুন সাহিত্য ধারার উদ্ভব হয়েছিল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বিষয়বস্তুর পরিবর্তন: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সামাজিক সমস্যা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নারীর অধিকার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জাতীয়তাবাদ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দেশপ্রেম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প্রকৃতিপ্রেম ইত্যাদি বিষয় নিয়ে সাহিত্য রচিত হয়েছিল। বঙ্কিমচন্দ্র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রবীন্দ্রনাথ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মধুসূদন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মাইকেল মধুসূদন দত্ত প্রমুখের লেখায় এই পরিবর্তন স্পষ্ট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মুদ্রণ ও প্রকাশনার প্রসার: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মুদ্রণযন্ত্রের আবির্ভাব ও প্রকাশনার সুযোগ সৃষ্টির ফলে সাহিত্যের বিস্তার ঘটেছিল। নতুন নতুন পত্র-পত্রিকা প্রকাশিত হয়েছিল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 জনমত গঠনে গুরুত্বপূর্ণ ভূমিকা পালন করেছিল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শিল্প: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নতুন ধারার উদ্ভব: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পাশ্চাত্যের প্রভাব ও দেশীয় ঐতিহ্যের মেলবন্ধনে নতুন ধারার চিত্রকলা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ভাস্কর্য ও স্থাপত্যের উদ্ভব হয়েছিল। অবনীন্দ্রনাথ ঠাকুরের নেতৃত্বে বাংলায় "বেঙ্গল স্কুল অব আর্ট" প্রতিষ্ঠিত হয়েছিল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 বাংলার শিল্পকলায় এক নতুন দিগন্ত উন্মোচন করেছিল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বিষয়বস্তুর বৈচিত্র্য: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পৌরাণিক ও ধর্মীয় বিষয়ের পাশাপাশি সামাজিক জীবন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প্রকৃতি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নারী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ইতিহাস ইত্যাদি নিয়ে শিল্পকর্ম সৃষ্টি হয়েছিল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শিল্প প্রদর্শনীর প্রচলন: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শিল্পকলা প্রদর্শনীর মাধ্যমে শিল্পীরা তাদের সৃষ্টিকে জনসাধারণের সামনে তুলে ধরার সুযোগ পেয়েছিলেন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সংগীত: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রবীন্দ্রসংগীতের আবির্ভাব: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রবীন্দ্রনাথ ঠাকুরের গান বাংলা সংগীতে এক নতুন যুগের সূচনা করেছিল। তাঁর গানে দেশপ্রেম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প্রকৃতি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ভালোবাসা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আধ্যাত্মিকতা ইত্যাদি বিষয় ফুটে উঠেছিল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ধ্রুপদী সংগীতের পুনরুজ্জীবন: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বাংলার ঐতিহ্যবাহী ধ্রুপদী সংগীতের পুনরুজ্জীবন ঘটেছিল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34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নতুন ধারার উদ্ভব: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রবীন্দ্রসংগীত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ধ্রুপদী ও লোকসংগীতের সমন্বয়ে নতুন ধারার সংগীতের সৃষ্টি হয়েছিল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এইভাবে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উনিশ শতকের নবজাগরণ বাংলা সংস্কৃতির চেতনাকে জাগ্রত করেছিল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 আধুনিক বাংলা সংস্কৃতির ভিত্তি স্থাপন করেছিল। এই সময়কালে সৃষ্ট সাহিত্য</a:t>
            </a:r>
            <a:r>
              <a:rPr lang="e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শিল্প ও সংগীত আজও বাংলাদেশ ও পশ্চিমবঙ্গের মানুষের জীবনে এক গুরুত্বপূর্ণ অংশ হয়ে আছে</a:t>
            </a:r>
            <a:r>
              <a:rPr lang="hi-IN" sz="34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34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endParaRPr lang="bn-IN" sz="3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773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DDF0-CAC9-8128-C92A-9C79A15B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3" y="164757"/>
            <a:ext cx="10340545" cy="516280"/>
          </a:xfrm>
        </p:spPr>
        <p:txBody>
          <a:bodyPr>
            <a:normAutofit fontScale="90000"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উপসংহার</a:t>
            </a:r>
            <a:endParaRPr lang="e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AA0CA-61A3-9D87-1CC6-AAAFD555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7" y="681037"/>
            <a:ext cx="11903675" cy="6073990"/>
          </a:xfrm>
        </p:spPr>
        <p:txBody>
          <a:bodyPr>
            <a:normAutofit lnSpcReduction="10000"/>
          </a:bodyPr>
          <a:lstStyle/>
          <a:p>
            <a:r>
              <a:rPr lang="bn-IN" sz="1600" dirty="0">
                <a:latin typeface="Kalpurush" panose="02000600000000000000" pitchFamily="2" charset="0"/>
                <a:cs typeface="Kalpurush" panose="02000600000000000000" pitchFamily="2" charset="0"/>
              </a:rPr>
              <a:t>নবজাগরণের গুরুত্ব: বাংলা ও ভারতের ইতিহাসে অবিস্মরণীয় অধ্যায়</a:t>
            </a:r>
            <a:endParaRPr lang="en-US" sz="1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উনিশ শতকের বাংলার নবজাগরণ ছিল একটি বহুমুখী আন্দোলন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 বাংলা ও ভারতের ইতিহাসে এক অবিস্মরণীয় অধ্যায় হয়ে আছে। এই আন্দোলন শুধুমাত্র বাংলার সামাজিক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সাংস্কৃতিক ও রাজনৈতিক ক্ষেত্রেই পরিবর্তন আনেনি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বরং সমগ্র ভারতের জাতীয় চেতনার বিকাশেও গুরুত্বপূর্ণ ভূমিকা পালন করেছে।</a:t>
            </a:r>
            <a:endParaRPr lang="en-IN" sz="16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6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বাংলার প্রেক্ষাপটে:</a:t>
            </a:r>
            <a:endParaRPr lang="en-IN" sz="16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সামাজিক সংস্কার: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নবজাগরণের ফলে বাংলায় সামাজিক সংস্কারের এক ঝড় বয়ে যায়। সতীদাহ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বাল্যবিবাহ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বিধবা নির্যাতন প্রভৃতি কুপ্রথা</a:t>
            </a:r>
            <a:r>
              <a:rPr lang="en-US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ml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1600" dirty="0">
                <a:latin typeface="Kalpurush" panose="02000600000000000000" pitchFamily="2" charset="0"/>
                <a:cs typeface="Kalpurush" panose="02000600000000000000" pitchFamily="2" charset="0"/>
              </a:rPr>
              <a:t>বিলুপ্ত হয়ে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গিয়ে নারীদের অবস্থার উন্নতি সাধিত হয়। জাতিভেদের বিরুদ্ধে সোচ্চার হয়ে সমাজে সাম্য প্রতিষ্ঠার দাবি ওঠে</a:t>
            </a:r>
            <a:r>
              <a:rPr lang="hi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16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শিক্ষা ও সাহিত্যের বিকাশ: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নতুন শিক্ষা প্রতিষ্ঠানের প্রতিষ্ঠা ও পাশ্চাত্য শিক্ষার প্রসারের ফলে বাংলার মানুষের মধ্যে চেতনা ও জ্ঞানের বিকাশ ঘটে। বাংলা ভাষা ও সাহিত্যের বিকাশ ঘটে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 বাঙালি জাতীয়তাবাদের ভিত্তি রচনা করে</a:t>
            </a:r>
            <a:r>
              <a:rPr lang="hi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16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রাজনৈতিক চেতনার উন্মেষ: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ব্রিটিশ শাসনের প্রতিবাদ ও স্বাধীনতার দাবিতে বাংলার মানুষ সোচ্চার হয়। জাতীয়তাবাদী চেতনার বিকাশ ঘটে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 পরবর্তীকালে স্বাধীনতা আন্দোলনের পথ প্রশস্ত করে</a:t>
            </a:r>
            <a:r>
              <a:rPr lang="hi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16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6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ভারতের প্রেক্ষাপটে:</a:t>
            </a:r>
            <a:endParaRPr lang="en-IN" sz="16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জাতীয় আন্দোলনের অনুপ্রেরণা: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বাংলার নবজাগরণ সমগ্র ভারতের জাতীয় আন্দোলনকে অনুপ্রাণিত করেছিল। বাংলার নবজাগরণের নেতৃবৃন্দের আদর্শ ও কর্মকাণ্ড অন্যান্য প্রদেশের মানুষকেও জাগিয়ে তুলেছিল</a:t>
            </a:r>
            <a:r>
              <a:rPr lang="hi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16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নেতৃত্বের উত্থান: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বাংলার নবজাগরণের ফলে রামমোহন রায়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ঈশ্বরচন্দ্র বিদ্যাসাগর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স্বামী বিবেকানন্দ প্রমুখ জাতীয় নেতৃত্বের উত্থান ঘটে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যাঁরা পরবর্তীকালে ভারতের স্বাধীনতা সংগ্রামে গুরুত্বপূর্ণ ভূমিকা পালন করেন</a:t>
            </a:r>
            <a:r>
              <a:rPr lang="hi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16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n-IN" sz="1600" b="1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সামাজিক সংস্কারের প্রসার: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বাংলায় সংঘটিত সামাজিক সংস্কার আন্দোলন অন্যান্য প্রদেশেও ছড়িয়ে পড়ে। সামাজিক কুপ্রথা দূরীকরণ ও নারীর অধিকার প্রতিষ্ঠার দাবিতে সারা ভারতে আন্দোলন গড়ে ওঠে</a:t>
            </a:r>
            <a:r>
              <a:rPr lang="hi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16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সামগ্রিকভাবে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বাংলার নবজাগরণ ছিল একটি যুগান্তকারী আন্দোলন</a:t>
            </a:r>
            <a:r>
              <a:rPr lang="e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 বাংলা ও ভারতের ইতিহাসের গতিপথকেই পাল্টে দিয়েছিল। এই আন্দোলন বাঙালি জাতির আত্মপরিচয়কে নতুন করে গড়ে তুলেছিল এবং ভারতের স্বাধীনতা সংগ্রামকে ত্বরান্বিত করেছিল। আজও বাংলার নবজাগরণের আদর্শ ও চেতনা আমাদের অনুপ্রেরণা যোগায়</a:t>
            </a:r>
            <a:r>
              <a:rPr lang="hi-IN" sz="1600" kern="0" dirty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IN" sz="16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endParaRPr lang="en-IN" sz="1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3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8687-DE1B-524D-1017-064955B0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26" y="74142"/>
            <a:ext cx="10389973" cy="606896"/>
          </a:xfrm>
        </p:spPr>
        <p:txBody>
          <a:bodyPr>
            <a:normAutofit/>
          </a:bodyPr>
          <a:lstStyle/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উনিশ শতকীয়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বাংলার রেনেসাঁর কিছু চিত্রিত উপস্থাপনা</a:t>
            </a:r>
            <a:endParaRPr lang="e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033F3-98A5-76DF-D4C6-E7BCF56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7" y="799070"/>
            <a:ext cx="11928389" cy="5984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763702-0902-99F9-7F84-12A9B38B2A69}"/>
              </a:ext>
            </a:extLst>
          </p:cNvPr>
          <p:cNvSpPr/>
          <p:nvPr/>
        </p:nvSpPr>
        <p:spPr>
          <a:xfrm>
            <a:off x="642552" y="1239920"/>
            <a:ext cx="3674077" cy="221044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DA850-CFB8-0A64-5A7B-47257AB14F76}"/>
              </a:ext>
            </a:extLst>
          </p:cNvPr>
          <p:cNvSpPr/>
          <p:nvPr/>
        </p:nvSpPr>
        <p:spPr>
          <a:xfrm>
            <a:off x="5165125" y="1239920"/>
            <a:ext cx="3146854" cy="22104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653C5-2D68-F774-B26A-4DA98A0F7036}"/>
              </a:ext>
            </a:extLst>
          </p:cNvPr>
          <p:cNvSpPr/>
          <p:nvPr/>
        </p:nvSpPr>
        <p:spPr>
          <a:xfrm>
            <a:off x="8806251" y="1151945"/>
            <a:ext cx="2438399" cy="257020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F962F-C376-0785-E5E7-DA616213D43C}"/>
              </a:ext>
            </a:extLst>
          </p:cNvPr>
          <p:cNvSpPr/>
          <p:nvPr/>
        </p:nvSpPr>
        <p:spPr>
          <a:xfrm>
            <a:off x="642552" y="3624649"/>
            <a:ext cx="2339546" cy="315920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108E3B-52EC-0C35-2E7D-F656F8769306}"/>
              </a:ext>
            </a:extLst>
          </p:cNvPr>
          <p:cNvSpPr/>
          <p:nvPr/>
        </p:nvSpPr>
        <p:spPr>
          <a:xfrm>
            <a:off x="3822358" y="3791464"/>
            <a:ext cx="3089188" cy="288118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72A034-28E8-75C8-2E42-213A92C039D8}"/>
              </a:ext>
            </a:extLst>
          </p:cNvPr>
          <p:cNvSpPr/>
          <p:nvPr/>
        </p:nvSpPr>
        <p:spPr>
          <a:xfrm>
            <a:off x="7587050" y="3937686"/>
            <a:ext cx="3591696" cy="264434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603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C2EB-6934-E65C-00E8-63CF1F6B8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9600" dirty="0">
                <a:solidFill>
                  <a:srgbClr val="002060"/>
                </a:solidFill>
                <a:latin typeface="Arial Black" panose="020B0A04020102020204" pitchFamily="34" charset="0"/>
              </a:rPr>
              <a:t>END</a:t>
            </a:r>
            <a:endParaRPr lang="en-IN" sz="9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9717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1238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Kalpurush</vt:lpstr>
      <vt:lpstr>Symbol</vt:lpstr>
      <vt:lpstr>Times New Roman</vt:lpstr>
      <vt:lpstr>Trebuchet MS</vt:lpstr>
      <vt:lpstr>Wingdings 3</vt:lpstr>
      <vt:lpstr>Facet</vt:lpstr>
      <vt:lpstr>উনিশ শতকের বাংলার নবজাগরণ:বাংলার ইতিহাসে একটি স্বর্ণযুগ</vt:lpstr>
      <vt:lpstr>উনিশ শতকের বাংলার নবজাগরণ:বাংলার ইতিহাসে একটি স্বর্ণযুগ</vt:lpstr>
      <vt:lpstr>ভূমিকা</vt:lpstr>
      <vt:lpstr>নবজাগরণের বৈশিষ্ট্যসমূহ</vt:lpstr>
      <vt:lpstr>নবজাগরণের প্রভাব</vt:lpstr>
      <vt:lpstr>উপসংহার</vt:lpstr>
      <vt:lpstr>উনিশ শতকীয় বাংলার রেনেসাঁর কিছু চিত্রিত উপস্থাপনা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Sreerupa Bhattacharjee</dc:creator>
  <cp:lastModifiedBy>HP</cp:lastModifiedBy>
  <cp:revision>18</cp:revision>
  <dcterms:created xsi:type="dcterms:W3CDTF">2024-07-03T15:52:40Z</dcterms:created>
  <dcterms:modified xsi:type="dcterms:W3CDTF">2024-07-06T16:37:33Z</dcterms:modified>
</cp:coreProperties>
</file>